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sldIdLst>
    <p:sldId id="256" r:id="rId2"/>
    <p:sldId id="288" r:id="rId3"/>
    <p:sldId id="287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2" r:id="rId22"/>
    <p:sldId id="277" r:id="rId23"/>
    <p:sldId id="278" r:id="rId24"/>
    <p:sldId id="279" r:id="rId25"/>
    <p:sldId id="280" r:id="rId26"/>
    <p:sldId id="286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31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83D9C-DD8E-4C97-80AA-9C097331EA11}" type="datetimeFigureOut">
              <a:rPr lang="fr-FR" smtClean="0"/>
              <a:pPr/>
              <a:t>15/02/2016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3C188-93AF-4D32-A470-3C5E98C77E6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36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C188-93AF-4D32-A470-3C5E98C77E6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03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Unified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Modelling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language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3C188-93AF-4D32-A470-3C5E98C77E6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69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B985104-AD72-46D6-B22C-6DBA29E4B5F1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8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9384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448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821374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5462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638808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15072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A1F8EB96-5F2F-4503-8DC6-E5E6D4F6CC59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0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C480E-83A0-415E-A259-7517F2B04ED0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3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C5BE-A1CD-4122-B907-338443A2EAB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27F5-69E5-4F56-86AA-95822988EBAF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4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E482-2F19-4671-9291-6887BE26FC7C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7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1112-8F0E-415B-98A1-9688026236A0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2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4838-E314-4D2C-86E8-51D02BB9FDB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4A32-D282-485E-8F60-E6EF209C0185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8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3C15-FD26-43C4-977E-5BFF5038A19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3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DE83F-247E-425A-84B7-44D1D953549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5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2A312C88-857B-44CC-9F10-E9AFCFF3A10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CED3A1F-82EA-4B31-AFBB-9773350AA6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03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 UML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Écrit à partir des cours de Mireille BLAY</a:t>
            </a:r>
          </a:p>
          <a:p>
            <a:r>
              <a:rPr lang="fr-FR" smtClean="0"/>
              <a:t>https://mbf-iut.i3s.unice.fr/doku.php?id=2014_2015:s2:start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E6AE-57E8-4F3B-BE49-4870D866D4B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C2BC3-CD85-4C79-A787-23BC6270AC18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383" t="19106" r="58066" b="17006"/>
          <a:stretch>
            <a:fillRect/>
          </a:stretch>
        </p:blipFill>
        <p:spPr bwMode="auto">
          <a:xfrm>
            <a:off x="0" y="620688"/>
            <a:ext cx="9144000" cy="625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383" t="12768" r="58066" b="80980"/>
          <a:stretch>
            <a:fillRect/>
          </a:stretch>
        </p:blipFill>
        <p:spPr bwMode="auto">
          <a:xfrm>
            <a:off x="0" y="80392"/>
            <a:ext cx="9144000" cy="6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2793-0FFF-4F23-BA87-06994DF2E829}" type="datetime1">
              <a:rPr lang="fr-FR" smtClean="0"/>
              <a:pPr/>
              <a:t>15/02/2016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9579"/>
            <a:ext cx="8148711" cy="603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678616" y="-315416"/>
            <a:ext cx="791308" cy="767687"/>
          </a:xfrm>
        </p:spPr>
        <p:txBody>
          <a:bodyPr/>
          <a:lstStyle/>
          <a:p>
            <a:fld id="{ECED3A1F-82EA-4B31-AFBB-9773350AA638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Quelle qualité pour le logiciel?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7AAF-7A7D-49B7-9913-523D9C5C0281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Et vous?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Monteriez-vous dans l’avion pour lequel vous avez écrit :</a:t>
            </a:r>
          </a:p>
          <a:p>
            <a:pPr lvl="1"/>
            <a:r>
              <a:rPr lang="fr-FR" dirty="0" smtClean="0"/>
              <a:t>le système de visualisation des données météo?</a:t>
            </a:r>
          </a:p>
          <a:p>
            <a:pPr lvl="1"/>
            <a:r>
              <a:rPr lang="fr-FR" dirty="0" smtClean="0"/>
              <a:t>Le logiciel support aux commandes automatiques?</a:t>
            </a:r>
          </a:p>
          <a:p>
            <a:r>
              <a:rPr lang="fr-FR" dirty="0" smtClean="0"/>
              <a:t>Vous avez râlé sur certains logiciels…. Pourquoi êtes-vous certains de faire mieux?</a:t>
            </a:r>
          </a:p>
          <a:p>
            <a:r>
              <a:rPr lang="fr-FR" dirty="0" smtClean="0"/>
              <a:t>Vos pages web sont-elles de qualité?</a:t>
            </a:r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81F5-04A6-4887-B093-95FB4CC1D38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7FC7-A34B-407D-91D4-2F11C8E1FE01}" type="datetime1">
              <a:rPr lang="fr-FR" smtClean="0"/>
              <a:pPr/>
              <a:t>15/02/2016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92" y="548680"/>
            <a:ext cx="79565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668344" y="-219007"/>
            <a:ext cx="791308" cy="767687"/>
          </a:xfrm>
        </p:spPr>
        <p:txBody>
          <a:bodyPr/>
          <a:lstStyle/>
          <a:p>
            <a:fld id="{ECED3A1F-82EA-4B31-AFBB-9773350AA638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6927-0E84-4EAC-8A39-74B72A7CEE04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475" y="583654"/>
            <a:ext cx="7893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Problèmes du développement logiciel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Histoire brève jusqu’aux limites de la programmation structurée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Du bidouillage au génie logiciel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Introduction à UML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Un peu d’histoire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Survol</a:t>
            </a:r>
          </a:p>
          <a:p>
            <a:pPr marL="457200" indent="-45720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E41E-DEF8-48DA-9E59-5D007A87AF45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262418" cy="3020344"/>
          </a:xfrm>
        </p:spPr>
        <p:txBody>
          <a:bodyPr>
            <a:normAutofit/>
          </a:bodyPr>
          <a:lstStyle/>
          <a:p>
            <a:r>
              <a:rPr lang="fr-FR" sz="3000" dirty="0" smtClean="0"/>
              <a:t>Problèmes du développement logiciel</a:t>
            </a:r>
            <a:endParaRPr lang="fr-FR" sz="30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CBC9-736C-4A78-A133-4ED4E82CA4F1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progressive de la complexité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Langage machine -&gt; forte dépendance à l’architecture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Langage évolué: séparer les concepts manipulés dans les langes de leur représentation dans la machine -&gt; FORTRAN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E450-A41D-469A-A99F-D457651F8F35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7118350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d’analyse par décomposition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Complexité des programmes -&gt; mieux structurer les programmes (plus de </a:t>
            </a:r>
            <a:r>
              <a:rPr lang="fr-FR" dirty="0" err="1" smtClean="0"/>
              <a:t>goto</a:t>
            </a:r>
            <a:r>
              <a:rPr lang="fr-FR" dirty="0" smtClean="0"/>
              <a:t> ou programmation spaghetti)</a:t>
            </a:r>
          </a:p>
          <a:p>
            <a:r>
              <a:rPr lang="fr-FR" dirty="0" smtClean="0"/>
              <a:t>Découper les tâches en modules indépendants</a:t>
            </a:r>
          </a:p>
          <a:p>
            <a:r>
              <a:rPr lang="fr-FR" dirty="0" smtClean="0"/>
              <a:t>Programmation structurée = </a:t>
            </a:r>
          </a:p>
          <a:p>
            <a:r>
              <a:rPr lang="fr-FR" dirty="0" smtClean="0"/>
              <a:t>programmation dirigée par les traitements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Coût du matériel plus faible -&gt; bien de consommation courant</a:t>
            </a:r>
          </a:p>
          <a:p>
            <a:r>
              <a:rPr lang="fr-FR" dirty="0" smtClean="0"/>
              <a:t>Montée en abstraction: objets, composants, services, </a:t>
            </a:r>
            <a:r>
              <a:rPr lang="fr-FR" dirty="0" err="1" smtClean="0"/>
              <a:t>frameworks</a:t>
            </a:r>
            <a:r>
              <a:rPr lang="fr-FR" dirty="0" smtClean="0"/>
              <a:t>, usines logicielles…</a:t>
            </a:r>
          </a:p>
          <a:p>
            <a:r>
              <a:rPr lang="fr-FR" dirty="0" smtClean="0"/>
              <a:t>Changement de méthodes de développements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7275-CB20-4984-84A4-9200A1FC9B7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146" name="Picture 2" descr="http://www.algerie-focus.com/wp-content/uploads/2014/03/diviser-pour-mieux-r%C3%A8gn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2348880"/>
            <a:ext cx="2143125" cy="2143125"/>
          </a:xfrm>
          <a:prstGeom prst="rect">
            <a:avLst/>
          </a:prstGeom>
          <a:noFill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827584" y="3356992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Explosion</a:t>
            </a:r>
            <a:r>
              <a:rPr kumimoji="0" lang="fr-F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besoins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 suis-je?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Stéphanie LOPEZ</a:t>
            </a:r>
          </a:p>
          <a:p>
            <a:r>
              <a:rPr lang="fr-FR" dirty="0" smtClean="0"/>
              <a:t>3</a:t>
            </a:r>
            <a:r>
              <a:rPr lang="fr-FR" baseline="30000" dirty="0" smtClean="0"/>
              <a:t>e</a:t>
            </a:r>
            <a:r>
              <a:rPr lang="fr-FR" dirty="0" smtClean="0"/>
              <a:t> année de doctorat en informatique à l’I3S</a:t>
            </a:r>
          </a:p>
          <a:p>
            <a:r>
              <a:rPr lang="fr-FR" dirty="0" smtClean="0"/>
              <a:t>slopez@i3s.unice.fr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C5BE-A1CD-4122-B907-338443A2EAB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 du génie logiciel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Voir cours de Mireille </a:t>
            </a:r>
            <a:r>
              <a:rPr lang="fr-FR" dirty="0" err="1" smtClean="0"/>
              <a:t>Blay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43F09-DAB7-4A69-8E76-CE21DF922D11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774065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UML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C8A-2F85-4FB7-B457-9BFADE320C7B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Plusieurs méthodes -&gt; un langage de modélisation standard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0C71-5A83-4050-A11E-E8E49C78976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5685" y="697637"/>
            <a:ext cx="3312368" cy="116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 t="2113"/>
          <a:stretch>
            <a:fillRect/>
          </a:stretch>
        </p:blipFill>
        <p:spPr bwMode="auto">
          <a:xfrm>
            <a:off x="467544" y="1916832"/>
            <a:ext cx="824865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Qu’est-ce qu’un UML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BFF-6632-4E82-A889-9DDBC3C263DC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81851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Points forts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Langage normalisé</a:t>
            </a:r>
          </a:p>
          <a:p>
            <a:pPr lvl="1"/>
            <a:r>
              <a:rPr lang="fr-FR" dirty="0" smtClean="0"/>
              <a:t>Gain de précision</a:t>
            </a:r>
          </a:p>
          <a:p>
            <a:pPr lvl="1"/>
            <a:r>
              <a:rPr lang="fr-FR" dirty="0" smtClean="0"/>
              <a:t>Gain de stabilité</a:t>
            </a:r>
          </a:p>
          <a:p>
            <a:pPr lvl="1"/>
            <a:r>
              <a:rPr lang="fr-FR" dirty="0" smtClean="0"/>
              <a:t>Encourage l’utilisation d’outils</a:t>
            </a:r>
          </a:p>
          <a:p>
            <a:r>
              <a:rPr lang="fr-FR" dirty="0" smtClean="0"/>
              <a:t>Support de communication performant</a:t>
            </a:r>
          </a:p>
          <a:p>
            <a:pPr lvl="1"/>
            <a:r>
              <a:rPr lang="fr-FR" dirty="0" smtClean="0"/>
              <a:t>Cadre l’analyse</a:t>
            </a:r>
          </a:p>
          <a:p>
            <a:pPr lvl="1"/>
            <a:r>
              <a:rPr lang="fr-FR" dirty="0" smtClean="0"/>
              <a:t>Facilite la compréhension de représentations abstraites complexes</a:t>
            </a:r>
          </a:p>
          <a:p>
            <a:pPr lvl="1"/>
            <a:r>
              <a:rPr lang="fr-FR" dirty="0" smtClean="0"/>
              <a:t>Polyvalent, souple -&gt; langage universel</a:t>
            </a:r>
          </a:p>
          <a:p>
            <a:r>
              <a:rPr lang="fr-FR" dirty="0" smtClean="0"/>
              <a:t>Comprendre les concepts de </a:t>
            </a:r>
            <a:r>
              <a:rPr lang="fr-FR" dirty="0" err="1" smtClean="0"/>
              <a:t>poo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Points faibles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Mise en pratique qui nécessite un apprentissage</a:t>
            </a:r>
          </a:p>
          <a:p>
            <a:pPr lvl="1"/>
            <a:r>
              <a:rPr lang="fr-FR" dirty="0" smtClean="0"/>
              <a:t>Période d’adaptation</a:t>
            </a:r>
          </a:p>
          <a:p>
            <a:r>
              <a:rPr lang="fr-FR" dirty="0" smtClean="0"/>
              <a:t>Processus de développement (non imposé par UML) =autre clé de la réussite d’un projet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95C8-40FE-4113-99AC-C6C7C8177F85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1952" y="756118"/>
            <a:ext cx="2182936" cy="105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SURVOL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dirty="0" smtClean="0"/>
              <a:t>Vue fonctionnelle: interactions entre acteurs/utilisateurs et système</a:t>
            </a:r>
          </a:p>
          <a:p>
            <a:pPr lvl="1"/>
            <a:r>
              <a:rPr lang="fr-FR" dirty="0" smtClean="0"/>
              <a:t>Use Cases (objectifs à atteindre)</a:t>
            </a:r>
          </a:p>
          <a:p>
            <a:pPr lvl="1"/>
            <a:r>
              <a:rPr lang="fr-FR" dirty="0" smtClean="0"/>
              <a:t>Diagrammes de séquences (scénarios d’interaction, forme chronologique)</a:t>
            </a:r>
          </a:p>
          <a:p>
            <a:pPr lvl="1"/>
            <a:r>
              <a:rPr lang="fr-FR" dirty="0" smtClean="0"/>
              <a:t>Diagramme de collaboration</a:t>
            </a:r>
          </a:p>
          <a:p>
            <a:pPr lvl="1"/>
            <a:endParaRPr lang="fr-FR" dirty="0" smtClean="0"/>
          </a:p>
          <a:p>
            <a:r>
              <a:rPr lang="fr-FR" b="1" dirty="0" smtClean="0"/>
              <a:t>Vue structurelle: identifier les objets composants du </a:t>
            </a:r>
            <a:r>
              <a:rPr lang="fr-FR" b="1" dirty="0" err="1" smtClean="0"/>
              <a:t>prog</a:t>
            </a:r>
            <a:endParaRPr lang="fr-FR" b="1" dirty="0" smtClean="0"/>
          </a:p>
          <a:p>
            <a:pPr lvl="1"/>
            <a:r>
              <a:rPr lang="fr-FR" dirty="0" smtClean="0"/>
              <a:t>Diagramme de classe (Liens/associations )</a:t>
            </a:r>
          </a:p>
          <a:p>
            <a:pPr lvl="1"/>
            <a:r>
              <a:rPr lang="fr-FR" dirty="0" smtClean="0"/>
              <a:t>Diagramme de packages (Regroupement des classes liées)</a:t>
            </a:r>
          </a:p>
          <a:p>
            <a:pPr lvl="1"/>
            <a:r>
              <a:rPr lang="fr-FR" dirty="0" smtClean="0"/>
              <a:t>Diagrammes d’objets</a:t>
            </a:r>
          </a:p>
          <a:p>
            <a:r>
              <a:rPr lang="fr-FR" b="1" dirty="0" smtClean="0"/>
              <a:t>Vue dynamique: décrire l’évolution des objets complexes tout au long de leur cycle de vie</a:t>
            </a:r>
          </a:p>
          <a:p>
            <a:pPr lvl="1"/>
            <a:r>
              <a:rPr lang="fr-FR" dirty="0" smtClean="0"/>
              <a:t>Diagramme d’états (états guidés par interactions avec autres objets)</a:t>
            </a:r>
          </a:p>
          <a:p>
            <a:pPr lvl="1"/>
            <a:r>
              <a:rPr lang="fr-FR" dirty="0" smtClean="0"/>
              <a:t>Diagramme d’activités (version simplifié)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CA1D-A314-480B-8BF8-793F6E45D6C3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SURVOL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dirty="0" smtClean="0"/>
              <a:t>Vue fonctionnelle: interactions entre acteurs/utilisateurs et système</a:t>
            </a:r>
          </a:p>
          <a:p>
            <a:pPr lvl="1"/>
            <a:r>
              <a:rPr lang="fr-FR" dirty="0" smtClean="0"/>
              <a:t>Use Cases (objectifs à atteindre)</a:t>
            </a:r>
          </a:p>
          <a:p>
            <a:pPr lvl="1"/>
            <a:r>
              <a:rPr lang="fr-FR" dirty="0" smtClean="0"/>
              <a:t>Diagrammes de séquences (scénarios d’interaction, forme chronologique)</a:t>
            </a:r>
          </a:p>
          <a:p>
            <a:pPr lvl="1"/>
            <a:r>
              <a:rPr lang="fr-FR" dirty="0" smtClean="0"/>
              <a:t>Diagramme de collaboration</a:t>
            </a:r>
          </a:p>
          <a:p>
            <a:pPr lvl="1"/>
            <a:endParaRPr lang="fr-FR" dirty="0" smtClean="0"/>
          </a:p>
          <a:p>
            <a:r>
              <a:rPr lang="fr-FR" b="1" dirty="0" smtClean="0"/>
              <a:t>Vue structurelle: identifier les objets composants du </a:t>
            </a:r>
            <a:r>
              <a:rPr lang="fr-FR" b="1" dirty="0" err="1" smtClean="0"/>
              <a:t>prog</a:t>
            </a:r>
            <a:endParaRPr lang="fr-FR" b="1" dirty="0" smtClean="0"/>
          </a:p>
          <a:p>
            <a:pPr lvl="1"/>
            <a:r>
              <a:rPr lang="fr-FR" dirty="0" smtClean="0"/>
              <a:t>Diagramme de classe (Liens/associations )</a:t>
            </a:r>
          </a:p>
          <a:p>
            <a:pPr lvl="1"/>
            <a:r>
              <a:rPr lang="fr-FR" dirty="0" smtClean="0"/>
              <a:t>Diagramme de packages (Regroupement des classes liées)</a:t>
            </a:r>
          </a:p>
          <a:p>
            <a:pPr lvl="1"/>
            <a:r>
              <a:rPr lang="fr-FR" dirty="0" smtClean="0"/>
              <a:t>Diagrammes d’objets</a:t>
            </a:r>
          </a:p>
          <a:p>
            <a:r>
              <a:rPr lang="fr-FR" b="1" dirty="0" smtClean="0"/>
              <a:t>Vue dynamique: décrire l’évolution des objets complexes tout au long de leur cycle de vie</a:t>
            </a:r>
          </a:p>
          <a:p>
            <a:pPr lvl="1"/>
            <a:r>
              <a:rPr lang="fr-FR" dirty="0" smtClean="0"/>
              <a:t>Diagramme d’états (états guidés par interactions avec autres objets)</a:t>
            </a:r>
          </a:p>
          <a:p>
            <a:pPr lvl="1"/>
            <a:r>
              <a:rPr lang="fr-FR" dirty="0" smtClean="0"/>
              <a:t>Diagramme d’activités (version simplifié)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CA1D-A314-480B-8BF8-793F6E45D6C3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547664" y="2708920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547664" y="3004371"/>
            <a:ext cx="194421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9672" y="4072618"/>
            <a:ext cx="151216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619672" y="4358243"/>
            <a:ext cx="180020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Vue 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603-DAAF-46F9-AA33-1E62070E2065}" type="datetime1">
              <a:rPr lang="fr-FR" smtClean="0"/>
              <a:pPr/>
              <a:t>15/02/2016</a:t>
            </a:fld>
            <a:endParaRPr lang="fr-FR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4956" y="489080"/>
            <a:ext cx="4680520" cy="281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678616" y="-219007"/>
            <a:ext cx="791308" cy="767687"/>
          </a:xfrm>
        </p:spPr>
        <p:txBody>
          <a:bodyPr/>
          <a:lstStyle/>
          <a:p>
            <a:fld id="{ECED3A1F-82EA-4B31-AFBB-9773350AA638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867" y="492187"/>
            <a:ext cx="4250089" cy="279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267974"/>
            <a:ext cx="4410297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Vue Structurelle</a:t>
            </a:r>
            <a:endParaRPr lang="fr-FR" dirty="0"/>
          </a:p>
        </p:txBody>
      </p:sp>
      <p:pic>
        <p:nvPicPr>
          <p:cNvPr id="399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23728" y="4176078"/>
            <a:ext cx="4318670" cy="25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AF3A-7588-4224-8ABD-EA5286C826FA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412776"/>
            <a:ext cx="4536504" cy="274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16281"/>
            <a:ext cx="4355976" cy="27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Vue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5753-9CB7-48FD-9FD7-4BD656F8E90A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06" y="2814340"/>
            <a:ext cx="468191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420888"/>
            <a:ext cx="4351686" cy="34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 êtes-vous?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Nom – Prénom</a:t>
            </a:r>
          </a:p>
          <a:p>
            <a:r>
              <a:rPr lang="fr-FR" dirty="0" smtClean="0"/>
              <a:t>Entreprise</a:t>
            </a:r>
          </a:p>
          <a:p>
            <a:r>
              <a:rPr lang="fr-FR" dirty="0" smtClean="0"/>
              <a:t>UML – IHM: qu’est-ce que c’est?</a:t>
            </a:r>
          </a:p>
          <a:p>
            <a:r>
              <a:rPr lang="fr-FR" dirty="0" smtClean="0"/>
              <a:t>Voyez-vous ce que ces matières peuvent vous apporter dans votre entreprise?</a:t>
            </a:r>
          </a:p>
          <a:p>
            <a:r>
              <a:rPr lang="fr-FR" dirty="0" smtClean="0"/>
              <a:t>Après l’iut?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C5BE-A1CD-4122-B907-338443A2EABE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Voir le cours de Mireille BLAY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5760F-190C-4026-B127-F1B07F3CADB6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Vous devez réaliser une appli logicielle pour visualiser les données météo dans un cockpit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841683" y="5445224"/>
            <a:ext cx="7553324" cy="509750"/>
          </a:xfrm>
        </p:spPr>
        <p:txBody>
          <a:bodyPr/>
          <a:lstStyle/>
          <a:p>
            <a:r>
              <a:rPr lang="fr-FR" dirty="0" smtClean="0"/>
              <a:t>Que faîtes-vous?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F449-3864-449D-9C06-B2F4D64DD68F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7h55: </a:t>
            </a:r>
            <a:r>
              <a:rPr lang="fr-FR" dirty="0" smtClean="0"/>
              <a:t>entrez</a:t>
            </a:r>
          </a:p>
          <a:p>
            <a:r>
              <a:rPr lang="fr-FR" dirty="0" smtClean="0"/>
              <a:t>8h00</a:t>
            </a:r>
            <a:r>
              <a:rPr lang="fr-FR" dirty="0" smtClean="0"/>
              <a:t>: écoutez</a:t>
            </a:r>
          </a:p>
          <a:p>
            <a:r>
              <a:rPr lang="fr-FR" dirty="0" smtClean="0"/>
              <a:t>Posez des questions</a:t>
            </a:r>
          </a:p>
          <a:p>
            <a:r>
              <a:rPr lang="fr-FR" dirty="0" smtClean="0"/>
              <a:t>Faites les exercices sérieusement</a:t>
            </a:r>
          </a:p>
          <a:p>
            <a:r>
              <a:rPr lang="fr-FR" dirty="0" smtClean="0"/>
              <a:t>Atteignez les objectifs</a:t>
            </a:r>
          </a:p>
          <a:p>
            <a:r>
              <a:rPr lang="fr-FR" dirty="0" smtClean="0"/>
              <a:t>Obtenez la meilleure note possible</a:t>
            </a:r>
          </a:p>
          <a:p>
            <a:r>
              <a:rPr lang="fr-FR" dirty="0" smtClean="0"/>
              <a:t>RESPECTEZ LES REGLES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Le prof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Vous prépare le cours</a:t>
            </a:r>
          </a:p>
          <a:p>
            <a:r>
              <a:rPr lang="fr-FR" dirty="0" smtClean="0"/>
              <a:t>Répond à vos questions</a:t>
            </a:r>
          </a:p>
          <a:p>
            <a:r>
              <a:rPr lang="fr-FR" dirty="0" smtClean="0"/>
              <a:t>Ne vous prend pas par la main</a:t>
            </a:r>
          </a:p>
          <a:p>
            <a:r>
              <a:rPr lang="fr-FR" dirty="0" smtClean="0"/>
              <a:t>Est là pour vous AIDER, pas pour vous ASSISTER</a:t>
            </a:r>
          </a:p>
          <a:p>
            <a:r>
              <a:rPr lang="fr-FR" dirty="0" smtClean="0"/>
              <a:t>FAIRE DE VOUS DES </a:t>
            </a:r>
            <a:r>
              <a:rPr lang="fr-FR" b="1" dirty="0" smtClean="0"/>
              <a:t>PROS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750A-0CFD-4DB1-92A8-248E3322C456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Système : cours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sz="2400" dirty="0" smtClean="0"/>
              <a:t>Description:</a:t>
            </a:r>
          </a:p>
          <a:p>
            <a:pPr>
              <a:buNone/>
            </a:pPr>
            <a:r>
              <a:rPr lang="fr-FR" sz="2000" dirty="0" smtClean="0"/>
              <a:t>L’étudiant valide un module</a:t>
            </a:r>
          </a:p>
          <a:p>
            <a:r>
              <a:rPr lang="fr-FR" sz="2400" dirty="0" smtClean="0"/>
              <a:t>Pré-condition</a:t>
            </a:r>
            <a:r>
              <a:rPr lang="fr-FR" dirty="0" smtClean="0"/>
              <a:t>:</a:t>
            </a:r>
          </a:p>
          <a:p>
            <a:pPr>
              <a:buNone/>
            </a:pPr>
            <a:r>
              <a:rPr lang="fr-FR" sz="2000" dirty="0" smtClean="0"/>
              <a:t>L’étudiant assiste à tous les cours et fait les exercices sérieusement en posant des questions. S’il y a un cours où il est absent, il rattrape le cours et pose des questions si nécessaire au cours suivant</a:t>
            </a:r>
          </a:p>
          <a:p>
            <a:r>
              <a:rPr lang="fr-FR" sz="2400" dirty="0" smtClean="0"/>
              <a:t>Flot basique: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200" b="1" dirty="0" smtClean="0"/>
              <a:t>L’étudiant</a:t>
            </a:r>
            <a:r>
              <a:rPr lang="fr-FR" sz="2200" dirty="0" smtClean="0"/>
              <a:t> arrive à l’heure au cours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200" b="1" dirty="0" smtClean="0"/>
              <a:t>L’étudiant</a:t>
            </a:r>
            <a:r>
              <a:rPr lang="fr-FR" sz="2200" dirty="0" smtClean="0"/>
              <a:t> prend des notes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200" b="1" dirty="0" smtClean="0"/>
              <a:t>L’étudiant</a:t>
            </a:r>
            <a:r>
              <a:rPr lang="fr-FR" sz="2200" dirty="0" smtClean="0"/>
              <a:t> fait les </a:t>
            </a:r>
            <a:r>
              <a:rPr lang="fr-FR" sz="2200" dirty="0" smtClean="0"/>
              <a:t>exercices 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200" b="1" dirty="0" smtClean="0"/>
              <a:t>L’étudiant</a:t>
            </a:r>
            <a:r>
              <a:rPr lang="fr-FR" sz="2200" dirty="0" smtClean="0"/>
              <a:t> rend le travail à la date indiquée</a:t>
            </a:r>
            <a:endParaRPr lang="fr-FR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200" b="1" dirty="0" smtClean="0"/>
              <a:t>L’étudiant </a:t>
            </a:r>
            <a:r>
              <a:rPr lang="fr-FR" sz="2200" dirty="0" smtClean="0"/>
              <a:t>pose des questions au professeur</a:t>
            </a:r>
          </a:p>
          <a:p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95BA-4E0C-4940-9D3B-45369C8E9DD0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22" y="3324174"/>
            <a:ext cx="1892239" cy="26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Déroulement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8675" y="2817440"/>
            <a:ext cx="7486650" cy="45720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Flot alternatif:</a:t>
            </a:r>
          </a:p>
          <a:p>
            <a:pPr marL="457200" indent="-457200">
              <a:buNone/>
            </a:pPr>
            <a:r>
              <a:rPr lang="fr-FR" dirty="0" smtClean="0"/>
              <a:t>1a) l’étudiant n’arrive pas à l’heure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l’étudiant devra travailler pour rattraper…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L’étudiant va probablement ne pas comprendre ce qui est en relation avec le début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Aller à l’étape 4 </a:t>
            </a:r>
          </a:p>
          <a:p>
            <a:pPr>
              <a:buNone/>
            </a:pPr>
            <a:r>
              <a:rPr lang="fr-FR" dirty="0" smtClean="0"/>
              <a:t>3a) l’étudiant ne fait pas ses exercices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le professeur met une mauvaise note à l’étudiant pour non rendu ou travail bâclé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L’étudiant va faire un EFFORT pour travailler le cours existant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Aller à l’étape 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A2D6-2156-4F86-A9F3-E55DB9DE7CBF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059832" y="1636963"/>
            <a:ext cx="5832648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Flot basique: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L’étudiant arrive à l’heure au cours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L’étudiant prend des notes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L’étudiant fait les exercices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L’étudiant pose des questions au professeur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Post-conditions</a:t>
            </a:r>
            <a:r>
              <a:rPr lang="fr-FR" dirty="0" smtClean="0"/>
              <a:t>:</a:t>
            </a:r>
          </a:p>
          <a:p>
            <a:pPr>
              <a:buNone/>
            </a:pPr>
            <a:r>
              <a:rPr lang="fr-FR" dirty="0" smtClean="0"/>
              <a:t>A la fin de ce cas d’utilisation, soit l’étudiant valide le module (travail régulier et examen validé), soit… vous imaginez très bien ce qui arrive.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88B6-7324-4255-998F-59AB9F713A90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 smtClean="0"/>
              <a:t>Use Case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BA466-695E-434D-8B8C-4C8C1A358E82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31677"/>
            <a:ext cx="44767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Où se trouve le logiciel?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36C2-0B7F-482B-97FC-126082B1AA0F}" type="datetime1">
              <a:rPr lang="fr-FR" smtClean="0"/>
              <a:pPr/>
              <a:t>15/02/2016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D3A1F-82EA-4B31-AFBB-9773350AA638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576</TotalTime>
  <Words>872</Words>
  <Application>Microsoft Office PowerPoint</Application>
  <PresentationFormat>Affichage à l'écran (4:3)</PresentationFormat>
  <Paragraphs>209</Paragraphs>
  <Slides>31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Direction Ion</vt:lpstr>
      <vt:lpstr>INTRODUCTION UML</vt:lpstr>
      <vt:lpstr>Qui suis-je?</vt:lpstr>
      <vt:lpstr>Qui êtes-vous?</vt:lpstr>
      <vt:lpstr>CONTRAT</vt:lpstr>
      <vt:lpstr>Système : cours</vt:lpstr>
      <vt:lpstr>Déroulement</vt:lpstr>
      <vt:lpstr>Présentation PowerPoint</vt:lpstr>
      <vt:lpstr>Use Case</vt:lpstr>
      <vt:lpstr>CONTEXTE</vt:lpstr>
      <vt:lpstr>Présentation PowerPoint</vt:lpstr>
      <vt:lpstr>Présentation PowerPoint</vt:lpstr>
      <vt:lpstr>Quelle qualité pour le logiciel?</vt:lpstr>
      <vt:lpstr>Et vous?</vt:lpstr>
      <vt:lpstr>Présentation PowerPoint</vt:lpstr>
      <vt:lpstr>Présentation PowerPoint</vt:lpstr>
      <vt:lpstr>PLAN</vt:lpstr>
      <vt:lpstr>Problèmes du développement logiciel</vt:lpstr>
      <vt:lpstr>Gestion progressive de la complexité</vt:lpstr>
      <vt:lpstr>Méthode d’analyse par décomposition</vt:lpstr>
      <vt:lpstr>Problématique du génie logiciel</vt:lpstr>
      <vt:lpstr>Introduction à UML</vt:lpstr>
      <vt:lpstr>Présentation PowerPoint</vt:lpstr>
      <vt:lpstr>Qu’est-ce qu’un UML</vt:lpstr>
      <vt:lpstr>Présentation PowerPoint</vt:lpstr>
      <vt:lpstr>SURVOL</vt:lpstr>
      <vt:lpstr>SURVOL</vt:lpstr>
      <vt:lpstr>Vue Fonctionnelle</vt:lpstr>
      <vt:lpstr>Vue Structurelle</vt:lpstr>
      <vt:lpstr>Vue Dynamique</vt:lpstr>
      <vt:lpstr>Bibliographie</vt:lpstr>
      <vt:lpstr>Vous devez réaliser une appli logicielle pour visualiser les données météo dans un cockpit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UML</dc:title>
  <dc:creator>slopez</dc:creator>
  <cp:lastModifiedBy>slopez</cp:lastModifiedBy>
  <cp:revision>19</cp:revision>
  <dcterms:created xsi:type="dcterms:W3CDTF">2015-02-05T06:59:13Z</dcterms:created>
  <dcterms:modified xsi:type="dcterms:W3CDTF">2016-02-15T20:07:00Z</dcterms:modified>
</cp:coreProperties>
</file>